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40" r:id="rId9"/>
    <p:sldId id="739" r:id="rId10"/>
    <p:sldId id="2573" r:id="rId11"/>
    <p:sldId id="2471" r:id="rId12"/>
    <p:sldId id="2398" r:id="rId13"/>
    <p:sldId id="2503" r:id="rId14"/>
    <p:sldId id="2490" r:id="rId15"/>
    <p:sldId id="271" r:id="rId16"/>
    <p:sldId id="2524" r:id="rId17"/>
    <p:sldId id="2566" r:id="rId18"/>
    <p:sldId id="2473" r:id="rId19"/>
    <p:sldId id="2472" r:id="rId20"/>
    <p:sldId id="2512" r:id="rId21"/>
    <p:sldId id="2572" r:id="rId22"/>
    <p:sldId id="2567" r:id="rId23"/>
    <p:sldId id="2568" r:id="rId24"/>
    <p:sldId id="2525" r:id="rId25"/>
    <p:sldId id="2526" r:id="rId26"/>
    <p:sldId id="2507" r:id="rId27"/>
    <p:sldId id="2570" r:id="rId28"/>
    <p:sldId id="2571" r:id="rId29"/>
    <p:sldId id="2569" r:id="rId30"/>
    <p:sldId id="2493" r:id="rId31"/>
    <p:sldId id="2494" r:id="rId32"/>
    <p:sldId id="2515" r:id="rId33"/>
    <p:sldId id="2470" r:id="rId34"/>
    <p:sldId id="2564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194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3" Type="http://schemas.openxmlformats.org/officeDocument/2006/relationships/hyperlink" Target="https://www.bilibili.com/video/BV1BM4y177Dk" TargetMode="External"/><Relationship Id="rId7" Type="http://schemas.openxmlformats.org/officeDocument/2006/relationships/hyperlink" Target="https://www.anthropic.com/index/100k-context-windows" TargetMode="External"/><Relationship Id="rId2" Type="http://schemas.openxmlformats.org/officeDocument/2006/relationships/hyperlink" Target="https://www.bilibili.com/video/BV11a4y1c7SW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guangzhengli/vectorhub" TargetMode="External"/><Relationship Id="rId5" Type="http://schemas.openxmlformats.org/officeDocument/2006/relationships/hyperlink" Target="https://github.com/guangzhengli/ChatFiles" TargetMode="External"/><Relationship Id="rId10" Type="http://schemas.openxmlformats.org/officeDocument/2006/relationships/hyperlink" Target="https://redis.io/docs/interact/search-and-query/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github.com/weaviate/weaviat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econe.io/learn/vector-similarity/" TargetMode="External"/><Relationship Id="rId13" Type="http://schemas.openxmlformats.org/officeDocument/2006/relationships/hyperlink" Target="https://github.com/typesense/typesense" TargetMode="External"/><Relationship Id="rId3" Type="http://schemas.openxmlformats.org/officeDocument/2006/relationships/hyperlink" Target="https://www.pinecone.io/learn/series/faiss/product-quantization/" TargetMode="External"/><Relationship Id="rId7" Type="http://schemas.openxmlformats.org/officeDocument/2006/relationships/hyperlink" Target="https://www.youtube.com/watch?v=sKyvsdEv6rk&amp;ab_channel=JamesBriggs" TargetMode="External"/><Relationship Id="rId12" Type="http://schemas.openxmlformats.org/officeDocument/2006/relationships/hyperlink" Target="https://github.com/qdrant/qdrant" TargetMode="External"/><Relationship Id="rId2" Type="http://schemas.openxmlformats.org/officeDocument/2006/relationships/hyperlink" Target="https://www.pinecone.io/learn/series/faiss/locality-sensitive-hashin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pinecone.io/learn/series/faiss/faiss-tutorial/" TargetMode="External"/><Relationship Id="rId11" Type="http://schemas.openxmlformats.org/officeDocument/2006/relationships/hyperlink" Target="https://www.pinecone.io/" TargetMode="External"/><Relationship Id="rId5" Type="http://schemas.openxmlformats.org/officeDocument/2006/relationships/hyperlink" Target="https://www.youtube.com/watch?v=QvKMwLjdK-s&amp;t=168s&amp;ab_channel=JamesBriggs" TargetMode="External"/><Relationship Id="rId10" Type="http://schemas.openxmlformats.org/officeDocument/2006/relationships/hyperlink" Target="https://github.com/milvus-io/milvus" TargetMode="External"/><Relationship Id="rId4" Type="http://schemas.openxmlformats.org/officeDocument/2006/relationships/hyperlink" Target="https://www.pinecone.io/learn/series/faiss/locality-sensitive-hashing-random-projection/" TargetMode="External"/><Relationship Id="rId9" Type="http://schemas.openxmlformats.org/officeDocument/2006/relationships/hyperlink" Target="https://github.com/chroma-core/chroma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FA0517-4505-C54E-A8F0-7EE54462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62AD9-D75B-4C41-B3B8-28BEE8C2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FBFF0-6B61-6846-A518-50D0EFD83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向量检索的核心在于相似性搜索（</a:t>
            </a:r>
            <a:r>
              <a:rPr lang="en-US" altLang="zh-CN" dirty="0"/>
              <a:t>Similarity Search</a:t>
            </a:r>
            <a:r>
              <a:rPr lang="zh-CN" altLang="en-US" dirty="0"/>
              <a:t>），在深入了解相似性搜索前，我们需要一起详细了解特征 </a:t>
            </a:r>
            <a:r>
              <a:rPr lang="en-US" altLang="zh-CN" dirty="0"/>
              <a:t>Feature</a:t>
            </a:r>
            <a:r>
              <a:rPr lang="zh-CN" altLang="en-US" dirty="0"/>
              <a:t> 和向量 </a:t>
            </a:r>
            <a:r>
              <a:rPr lang="en-US" altLang="zh-CN" dirty="0"/>
              <a:t>Vector</a:t>
            </a:r>
            <a:r>
              <a:rPr lang="zh-CN" altLang="en-US" dirty="0"/>
              <a:t> 的概念和原理</a:t>
            </a:r>
            <a:r>
              <a:rPr kumimoji="1"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958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2.</a:t>
            </a:r>
            <a:r>
              <a:rPr lang="zh-CN" altLang="en-US" sz="8800" dirty="0"/>
              <a:t> </a:t>
            </a:r>
            <a:r>
              <a:rPr lang="en-US" altLang="zh-CN" sz="8800" dirty="0"/>
              <a:t>Vector</a:t>
            </a:r>
            <a:r>
              <a:rPr lang="zh-CN" altLang="en-US" sz="8800" dirty="0"/>
              <a:t> 向量</a:t>
            </a:r>
          </a:p>
        </p:txBody>
      </p:sp>
    </p:spTree>
    <p:extLst>
      <p:ext uri="{BB962C8B-B14F-4D97-AF65-F5344CB8AC3E}">
        <p14:creationId xmlns:p14="http://schemas.microsoft.com/office/powerpoint/2010/main" val="14822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神经网络模型设计，在神经元激活后形成对输入数据表征，即人脑理解和学习的方式。</a:t>
            </a:r>
            <a:endParaRPr lang="en-US" altLang="zh-CN" dirty="0"/>
          </a:p>
          <a:p>
            <a:r>
              <a:rPr lang="en-US" altLang="zh-CN" dirty="0"/>
              <a:t>AI </a:t>
            </a:r>
            <a:r>
              <a:rPr lang="zh-CN" altLang="en-US" dirty="0"/>
              <a:t>模型实际识别和理解非具体文字符号，而是神经网络对各类数据向量化 </a:t>
            </a:r>
            <a:r>
              <a:rPr lang="en-US" altLang="zh-CN" dirty="0"/>
              <a:t>Vector</a:t>
            </a:r>
            <a:r>
              <a:rPr lang="zh-CN" altLang="en-US" dirty="0"/>
              <a:t> 表示。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631B4-5017-2246-82BC-6C3B05F8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7" t="21763" r="5882" b="17548"/>
          <a:stretch/>
        </p:blipFill>
        <p:spPr>
          <a:xfrm>
            <a:off x="2455655" y="3395720"/>
            <a:ext cx="7285451" cy="2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BADAADBB-5A0F-1C4E-BC25-B1B240AB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CCBAAC17-85B7-5D49-8CD7-056287B76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551608"/>
            <a:ext cx="5290949" cy="2073156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04813" indent="-395288"/>
            <a:r>
              <a:rPr lang="zh-CN" altLang="en-US" dirty="0"/>
              <a:t>向量是什么？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向量从哪来？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向量怎么用？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4E673D0C-20CD-F54B-89A6-344C5C71B690}"/>
              </a:ext>
            </a:extLst>
          </p:cNvPr>
          <p:cNvSpPr txBox="1">
            <a:spLocks/>
          </p:cNvSpPr>
          <p:nvPr/>
        </p:nvSpPr>
        <p:spPr>
          <a:xfrm>
            <a:off x="612745" y="3971605"/>
            <a:ext cx="5290949" cy="2073156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向量是多维数学空间中的一个坐标点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向量来源于对这是世界数字化的抽象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向量用来搜索真实世界不同模态数据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5589071-0E61-0649-9ECA-332E837A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934779"/>
            <a:ext cx="5397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12CAF-C309-6A4D-B8CF-B0D50578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向量类型 </a:t>
            </a:r>
            <a:r>
              <a:rPr lang="en-US" altLang="zh-CN" dirty="0"/>
              <a:t>Vector type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F3AEEA-B34B-5244-B4DE-5C84F4AB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33344"/>
              </p:ext>
            </p:extLst>
          </p:nvPr>
        </p:nvGraphicFramePr>
        <p:xfrm>
          <a:off x="697980" y="1303283"/>
          <a:ext cx="10889128" cy="4996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3179">
                  <a:extLst>
                    <a:ext uri="{9D8B030D-6E8A-4147-A177-3AD203B41FA5}">
                      <a16:colId xmlns:a16="http://schemas.microsoft.com/office/drawing/2014/main" val="3111793608"/>
                    </a:ext>
                  </a:extLst>
                </a:gridCol>
                <a:gridCol w="8885949">
                  <a:extLst>
                    <a:ext uri="{9D8B030D-6E8A-4147-A177-3AD203B41FA5}">
                      <a16:colId xmlns:a16="http://schemas.microsoft.com/office/drawing/2014/main" val="1808015877"/>
                    </a:ext>
                  </a:extLst>
                </a:gridCol>
              </a:tblGrid>
              <a:tr h="722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向量类型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详细介绍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65284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图像向量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通过神经网络模型提取图像特征向量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提取输入图像的高维信息，如颜色、形状、纹理等，最终可以用于图像识别、检索等任务；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07067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文本向量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通过词嵌入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Work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Embedding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技术如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Word2Vec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BERT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等生成文本特征向量，文本特征向量包含文本语义高维信息，可以用于文本分类、情感分析等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NLP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373103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语音向量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通过声学模型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Acoustic Model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从音频信号中提取的音频的频谱特征向量，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频谱特征向量提取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声音的高维特性，如音调、节奏、音色等，可用于语音识别、声纹识别等任务；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505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95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Embedding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4708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635606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en-US" altLang="zh-CN" b="1" dirty="0"/>
              <a:t>Embedding</a:t>
            </a:r>
            <a:r>
              <a:rPr lang="zh-CN" altLang="en-US" b="1" dirty="0"/>
              <a:t> 介绍：</a:t>
            </a:r>
            <a:r>
              <a:rPr lang="zh-CN" altLang="en-US" dirty="0"/>
              <a:t>非结构化数据转换成向量的过程</a:t>
            </a:r>
            <a:endParaRPr lang="en-US" altLang="zh-CN" dirty="0"/>
          </a:p>
          <a:p>
            <a:r>
              <a:rPr lang="en-US" altLang="zh-CN" b="1" dirty="0"/>
              <a:t>Embedding</a:t>
            </a:r>
            <a:r>
              <a:rPr lang="zh-CN" altLang="en-US" b="1" dirty="0"/>
              <a:t> 作用：</a:t>
            </a:r>
            <a:r>
              <a:rPr lang="zh-CN" altLang="en-US" dirty="0"/>
              <a:t>通过深度学习的训练，将真实世界离散数据，投影到高维数据空间上，通过数据在空间中间的距离体现真实世界的相似度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B6239-88B1-2E44-84A6-14CE87C64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9"/>
          <a:stretch/>
        </p:blipFill>
        <p:spPr>
          <a:xfrm>
            <a:off x="1224866" y="3334466"/>
            <a:ext cx="9455600" cy="31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89799" cy="4994910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Vector Embedding</a:t>
            </a:r>
            <a:r>
              <a:rPr lang="zh-CN" altLang="en-US" b="1" dirty="0"/>
              <a:t>：</a:t>
            </a:r>
            <a:r>
              <a:rPr lang="zh-CN" altLang="en-US" dirty="0"/>
              <a:t>向量嵌入将非数值词语</a:t>
            </a:r>
            <a:r>
              <a:rPr lang="en-US" altLang="zh-CN" dirty="0"/>
              <a:t>/</a:t>
            </a:r>
            <a:r>
              <a:rPr lang="zh-CN" altLang="en-US" dirty="0"/>
              <a:t>符号等非结构化数据，编码成数值向量；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Word</a:t>
            </a:r>
            <a:r>
              <a:rPr lang="zh-CN" altLang="en-US" b="1" dirty="0"/>
              <a:t> </a:t>
            </a:r>
            <a:r>
              <a:rPr lang="en-US" altLang="zh-CN" b="1" dirty="0"/>
              <a:t>Embedding</a:t>
            </a:r>
            <a:r>
              <a:rPr lang="zh-CN" altLang="en-US" b="1" dirty="0"/>
              <a:t>：</a:t>
            </a:r>
            <a:r>
              <a:rPr lang="zh-CN" altLang="en-US" dirty="0"/>
              <a:t>词嵌入通过</a:t>
            </a:r>
            <a:r>
              <a:rPr lang="en-US" altLang="zh-CN" dirty="0"/>
              <a:t>NN</a:t>
            </a:r>
            <a:r>
              <a:rPr lang="zh-CN" altLang="en-US" dirty="0"/>
              <a:t> 来学习，文本中词语作为</a:t>
            </a:r>
            <a:r>
              <a:rPr lang="en-US" altLang="zh-CN" dirty="0"/>
              <a:t>NN</a:t>
            </a:r>
            <a:r>
              <a:rPr lang="zh-CN" altLang="en-US" dirty="0"/>
              <a:t> 网络输入，输出对应词向量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。词向量是一个数值向量，每个数值代表词语的某个特征。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AC604D-E79E-8C43-804B-0932ED4D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262" y="1454763"/>
            <a:ext cx="6201866" cy="46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80416C-955C-E045-95C2-CD7ADF19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97DE4B-D394-BE4B-93F0-18210C168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一般人类通过识别不同事物之间不同的特征来识别种类，例如分别不同种类的小狗，可以通过体型大小、毛发长度、鼻子长短等特征来区分。</a:t>
            </a:r>
            <a:endParaRPr lang="en-US" altLang="zh-CN" dirty="0"/>
          </a:p>
          <a:p>
            <a:r>
              <a:rPr lang="zh-CN" altLang="en-US" dirty="0"/>
              <a:t>例如体型越大的狗越靠近坐标轴右边，这样就能得到一个体型特征的一维坐标和对应的数值，从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 </a:t>
            </a:r>
            <a:r>
              <a:rPr lang="zh-CN" altLang="en-US" dirty="0"/>
              <a:t>的数字中得到每只狗在坐标系中的位置。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4FC1D8-83DB-8944-B2A3-26F5D838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01" y="4118521"/>
            <a:ext cx="9761560" cy="14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1F0AD9-02D2-8F4F-BD20-4CA68DB7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4A4F7-0365-8D48-BC28-EBEF35D82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然而单靠一个体型大小的特征并不能充分区分不懂的狗，例如哈士奇、金毛和拉布拉多的体型就非常接近，难以通过体型直接区分。因此会继续观察其它的特征，例如毛发的长短。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E43B48-2292-9543-B53A-46C9AD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25" y="2688457"/>
            <a:ext cx="8008911" cy="34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只要特征足够多，就能够将所有的狗区分开来，最后得到一个高维的坐标系，虽然难以想象出高维坐标系长什么样，但是在向量数组中，只需要向数组中追加数值就可以了。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6B950-BFD2-DB42-B9BC-9650396F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378" y="3459480"/>
            <a:ext cx="30226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49B1F-C46B-2E49-9B62-B208C28B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9" b="19202"/>
          <a:stretch/>
        </p:blipFill>
        <p:spPr>
          <a:xfrm>
            <a:off x="446909" y="3645695"/>
            <a:ext cx="7062952" cy="2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将 </a:t>
            </a:r>
            <a:r>
              <a:rPr lang="en-US" altLang="zh-CN" dirty="0"/>
              <a:t>dog</a:t>
            </a:r>
            <a:r>
              <a:rPr lang="zh-CN" altLang="en-US" dirty="0"/>
              <a:t> 和 </a:t>
            </a:r>
            <a:r>
              <a:rPr lang="en-US" altLang="zh-CN" dirty="0"/>
              <a:t>cat</a:t>
            </a:r>
            <a:r>
              <a:rPr lang="zh-CN" altLang="en-US" dirty="0"/>
              <a:t> 表示为两个不同向量 </a:t>
            </a:r>
            <a:r>
              <a:rPr lang="en-US" altLang="zh-CN" dirty="0"/>
              <a:t>[0100…000]</a:t>
            </a:r>
            <a:r>
              <a:rPr lang="zh-CN" altLang="en-US" dirty="0"/>
              <a:t> 和 </a:t>
            </a:r>
            <a:r>
              <a:rPr lang="en-US" altLang="zh-CN" dirty="0"/>
              <a:t>[0000…0100]</a:t>
            </a:r>
            <a:r>
              <a:rPr lang="zh-CN" altLang="en-US" dirty="0"/>
              <a:t>，两个向量包含了 </a:t>
            </a:r>
            <a:r>
              <a:rPr lang="en-US" altLang="zh-CN" dirty="0"/>
              <a:t>dog</a:t>
            </a:r>
            <a:r>
              <a:rPr lang="zh-CN" altLang="en-US" dirty="0"/>
              <a:t> 和 </a:t>
            </a:r>
            <a:r>
              <a:rPr lang="en-US" altLang="zh-CN" dirty="0"/>
              <a:t>cat</a:t>
            </a:r>
            <a:r>
              <a:rPr lang="zh-CN" altLang="en-US" dirty="0"/>
              <a:t> 的特征，通过计算两个向量的距离来判断其的相似度，也可以将上述向量存入数据库中，以便后续进行语义搜索。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6B950-BFD2-DB42-B9BC-9650396F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98" y="3081109"/>
            <a:ext cx="30226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49B1F-C46B-2E49-9B62-B208C28B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9" b="19202"/>
          <a:stretch/>
        </p:blipFill>
        <p:spPr>
          <a:xfrm>
            <a:off x="467929" y="3267324"/>
            <a:ext cx="7062952" cy="2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F94942-87F3-D546-B623-05DCD434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837D6A-5969-DB4C-99A4-4DF930AF84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重要的是要记住，底层向量的维度越低，嵌入空间中的表示就越紧凑，这可能会影响下游任务的质量。</a:t>
            </a:r>
            <a:r>
              <a:rPr lang="en-US" altLang="zh-CN" dirty="0"/>
              <a:t>Sentence Transformers (sbert) </a:t>
            </a:r>
            <a:r>
              <a:rPr lang="zh-CN" altLang="en-US" dirty="0"/>
              <a:t>提供具有维度的嵌入模型�</a:t>
            </a:r>
            <a:r>
              <a:rPr lang="en-US" altLang="zh-CN" i="1" dirty="0"/>
              <a:t>n</a:t>
            </a:r>
            <a:r>
              <a:rPr lang="zh-CN" altLang="en-US" dirty="0"/>
              <a:t>范围包括</a:t>
            </a:r>
            <a:r>
              <a:rPr lang="en-US" altLang="zh-CN" dirty="0"/>
              <a:t>384</a:t>
            </a:r>
            <a:r>
              <a:rPr lang="zh-CN" altLang="en-US" dirty="0"/>
              <a:t>、</a:t>
            </a:r>
            <a:r>
              <a:rPr lang="en-US" altLang="zh-CN" dirty="0"/>
              <a:t>512</a:t>
            </a:r>
            <a:r>
              <a:rPr lang="zh-CN" altLang="en-US" dirty="0"/>
              <a:t>和</a:t>
            </a:r>
            <a:r>
              <a:rPr lang="en-US" altLang="zh-CN" dirty="0"/>
              <a:t>768</a:t>
            </a:r>
            <a:r>
              <a:rPr lang="zh-CN" altLang="en-US" dirty="0"/>
              <a:t>，并且模型完全免费和开源。</a:t>
            </a:r>
            <a:r>
              <a:rPr lang="en-US" altLang="zh-CN" dirty="0"/>
              <a:t>OpenAI </a:t>
            </a:r>
            <a:r>
              <a:rPr lang="zh-CN" altLang="en-US" dirty="0"/>
              <a:t>和 </a:t>
            </a:r>
            <a:r>
              <a:rPr lang="en-US" altLang="zh-CN" dirty="0"/>
              <a:t>Cohere </a:t>
            </a:r>
            <a:r>
              <a:rPr lang="zh-CN" altLang="en-US" dirty="0"/>
              <a:t>嵌入需要付费 </a:t>
            </a:r>
            <a:r>
              <a:rPr lang="en-US" altLang="zh-CN" dirty="0"/>
              <a:t>API </a:t>
            </a:r>
            <a:r>
              <a:rPr lang="zh-CN" altLang="en-US" dirty="0"/>
              <a:t>调用才能生成，由于维度为几千，因此可以被认为是更高的质量。</a:t>
            </a:r>
          </a:p>
        </p:txBody>
      </p:sp>
    </p:spTree>
    <p:extLst>
      <p:ext uri="{BB962C8B-B14F-4D97-AF65-F5344CB8AC3E}">
        <p14:creationId xmlns:p14="http://schemas.microsoft.com/office/powerpoint/2010/main" val="176564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Summary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0247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162312-C078-2348-A117-D53840E0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向量是 </a:t>
            </a:r>
            <a:r>
              <a:rPr lang="en-US" altLang="zh-CN" dirty="0"/>
              <a:t>AI </a:t>
            </a:r>
            <a:r>
              <a:rPr lang="zh-CN" altLang="en-US" dirty="0"/>
              <a:t>理解世界的通用数据形式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93EE49-355D-B44E-B65F-BD49AEF717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无论是游戏、网络、教育、医疗等，各行各业领域中使用 </a:t>
            </a:r>
            <a:r>
              <a:rPr lang="en-US" altLang="zh-CN" dirty="0"/>
              <a:t>AI</a:t>
            </a:r>
            <a:r>
              <a:rPr lang="zh-CN" altLang="en-US" dirty="0"/>
              <a:t> 的能力和场景越来越多，因为</a:t>
            </a:r>
            <a:r>
              <a:rPr lang="en-US" altLang="zh-CN" dirty="0"/>
              <a:t>AI</a:t>
            </a:r>
            <a:r>
              <a:rPr lang="zh-CN" altLang="en-US" dirty="0"/>
              <a:t> 框架的基本元素是向量 </a:t>
            </a:r>
            <a:r>
              <a:rPr lang="en-US" altLang="zh-CN" dirty="0"/>
              <a:t>+</a:t>
            </a:r>
            <a:r>
              <a:rPr lang="zh-CN" altLang="en-US" dirty="0"/>
              <a:t> 算子，因此训练和推理的时候其实可以看做是向量搜索</a:t>
            </a:r>
            <a:r>
              <a:rPr lang="en-US" altLang="zh-CN" dirty="0"/>
              <a:t>/</a:t>
            </a:r>
            <a:r>
              <a:rPr lang="zh-CN" altLang="en-US" dirty="0"/>
              <a:t>索引和向量计算的过程，因此可以认为：向量是 </a:t>
            </a:r>
            <a:r>
              <a:rPr lang="en-US" altLang="zh-CN" dirty="0"/>
              <a:t>AI</a:t>
            </a:r>
            <a:r>
              <a:rPr lang="zh-CN" altLang="en-US" dirty="0"/>
              <a:t> 理解世界的通用数据形式，未来向量将会成为 </a:t>
            </a:r>
            <a:r>
              <a:rPr lang="en-US" altLang="zh-CN" dirty="0"/>
              <a:t>AI</a:t>
            </a:r>
            <a:r>
              <a:rPr lang="zh-CN" altLang="en-US" dirty="0"/>
              <a:t> 的灵魂。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4FAEC-A303-114E-87DF-23F99062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39" y="3038518"/>
            <a:ext cx="9380483" cy="33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2B69F3-320E-ED43-B44C-605B85A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多模态向量化是最终趋势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2FF5F1-5E14-8743-92ED-DBB0788A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LLM</a:t>
            </a:r>
            <a:r>
              <a:rPr lang="zh-CN" altLang="en-US" dirty="0"/>
              <a:t> 大模型训练和推理的过程中，尽管大模型呈现出的形式是端到端、文本输入输出，但实际模型接触和学习的数据并不是文本本身，而是向量化的文本。</a:t>
            </a:r>
          </a:p>
          <a:p>
            <a:r>
              <a:rPr lang="en-US" altLang="zh-CN" dirty="0"/>
              <a:t>24/25</a:t>
            </a:r>
            <a:r>
              <a:rPr lang="zh-CN" altLang="en-US" dirty="0"/>
              <a:t>年通过对语音数据、图片数据、视频数据、文本数据进行向量化来训练多模态大模型，将会是比较明确的技术趋势，只有将一切数据向量化，才能让大模型更加聪明。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D79E8F-B481-744E-AE17-DEF784EC6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90" b="4828"/>
          <a:stretch/>
        </p:blipFill>
        <p:spPr>
          <a:xfrm>
            <a:off x="2283878" y="3311896"/>
            <a:ext cx="7629005" cy="3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2721455-6AD4-294F-8F16-3D3051B8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思考与小结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5DEBC92-376E-F545-B010-37375F488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深度学习</a:t>
            </a:r>
            <a:r>
              <a:rPr lang="zh-CN" altLang="en-US" dirty="0"/>
              <a:t>领域</a:t>
            </a:r>
            <a:r>
              <a:rPr lang="zh-CN" altLang="en-US" sz="2000" dirty="0"/>
              <a:t>，经历从小</a:t>
            </a:r>
            <a:r>
              <a:rPr lang="zh-CN" altLang="en-US" dirty="0"/>
              <a:t>模型到大模型</a:t>
            </a:r>
            <a:r>
              <a:rPr lang="zh-CN" altLang="en-US" sz="2000" dirty="0"/>
              <a:t>的变革，涉及的数据量也从</a:t>
            </a:r>
            <a:r>
              <a:rPr lang="en-US" altLang="zh-CN" sz="2000" dirty="0"/>
              <a:t>MB</a:t>
            </a:r>
            <a:r>
              <a:rPr lang="zh-CN" altLang="en-US" sz="2000" dirty="0"/>
              <a:t>级别增长到</a:t>
            </a:r>
            <a:r>
              <a:rPr lang="en-US" altLang="zh-CN" sz="2000" dirty="0"/>
              <a:t>TB</a:t>
            </a:r>
            <a:r>
              <a:rPr lang="zh-CN" altLang="en-US" sz="2000" dirty="0"/>
              <a:t>甚至</a:t>
            </a:r>
            <a:r>
              <a:rPr lang="en-US" altLang="zh-CN" sz="2000" dirty="0"/>
              <a:t>PB</a:t>
            </a:r>
            <a:r>
              <a:rPr lang="zh-CN" altLang="en-US" sz="2000" dirty="0"/>
              <a:t>，模型所处理的向量越来越惊人，这引发一个问题：如何有效地存储和处理大规模的向量数据？</a:t>
            </a:r>
            <a:endParaRPr lang="en-US" altLang="zh-CN" sz="2000" dirty="0"/>
          </a:p>
          <a:p>
            <a:r>
              <a:rPr lang="zh-CN" altLang="en-US" sz="2000" dirty="0"/>
              <a:t>深度学习应用需要不再是简单的精确匹配，而是需要进行复杂的相似度检索，如何快速找出与给定向量 </a:t>
            </a:r>
            <a:r>
              <a:rPr lang="en-US" altLang="zh-CN" sz="2000" dirty="0"/>
              <a:t>Vector</a:t>
            </a:r>
            <a:r>
              <a:rPr lang="zh-CN" altLang="en-US" sz="2000" dirty="0"/>
              <a:t> 最相似的向量，或者查询一定范围内的向量 </a:t>
            </a:r>
            <a:r>
              <a:rPr lang="en-US" altLang="zh-CN" sz="2000" dirty="0"/>
              <a:t>Vector</a:t>
            </a:r>
            <a:r>
              <a:rPr lang="zh-CN" altLang="en-US" dirty="0"/>
              <a:t>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008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 err="1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 err="1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</a:t>
            </a:r>
            <a:r>
              <a:rPr lang="en-US" altLang="zh-CN" dirty="0" err="1"/>
              <a:t>Jingqi</a:t>
            </a:r>
            <a:r>
              <a:rPr lang="en-US" altLang="zh-CN" dirty="0"/>
              <a:t>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 err="1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</a:t>
            </a:r>
            <a:r>
              <a:rPr lang="en-US" altLang="zh-CN" dirty="0" err="1"/>
              <a:t>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 err="1"/>
              <a:t>Immorlica</a:t>
            </a:r>
            <a:r>
              <a:rPr lang="en-US" altLang="zh-CN" dirty="0"/>
              <a:t> N</a:t>
            </a:r>
            <a:r>
              <a:rPr lang="zh-CN" altLang="en-US" dirty="0"/>
              <a:t>， </a:t>
            </a:r>
            <a:r>
              <a:rPr lang="en-US" altLang="zh-CN" dirty="0" err="1"/>
              <a:t>Indyk</a:t>
            </a:r>
            <a:r>
              <a:rPr lang="en-US" altLang="zh-CN" dirty="0"/>
              <a:t> P</a:t>
            </a:r>
            <a:r>
              <a:rPr lang="zh-CN" altLang="en-US" dirty="0"/>
              <a:t>， </a:t>
            </a:r>
            <a:r>
              <a:rPr lang="en-US" altLang="zh-CN" dirty="0" err="1"/>
              <a:t>Mirrokni</a:t>
            </a:r>
            <a:r>
              <a:rPr lang="en-US" altLang="zh-CN" dirty="0"/>
              <a:t> VS. Locality-sensitive hashing scheme based on p-stable distributions. Proceedings of the twentieth annual symposium on Computational geometry. 2004 Jun 8:253-62.</a:t>
            </a:r>
            <a:endParaRPr lang="en-US" altLang="zh-CN" dirty="0">
              <a:cs typeface="Futura Medium" panose="020B0602020204020303" pitchFamily="34" charset="-79"/>
            </a:endParaRP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7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对大模型的价值和意义是什么？</a:t>
            </a:r>
            <a:endParaRPr lang="en-US" altLang="zh-CN" dirty="0"/>
          </a:p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会不会随着大模型能力的提升而被代替？</a:t>
            </a:r>
          </a:p>
          <a:p>
            <a:pPr latinLnBrk="1"/>
            <a:r>
              <a:rPr lang="zh-CN" altLang="en-US" dirty="0"/>
              <a:t>围绕着大模型配套软件开发工具，向量数据库处于什么样的角色定位？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、背景介绍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BFEAFFF-047F-8049-AB77-CB65D1D1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B5D75F-462C-9344-BCFF-41D0352CE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0"/>
            <a:ext cx="10963473" cy="5125370"/>
          </a:xfrm>
        </p:spPr>
        <p:txBody>
          <a:bodyPr/>
          <a:lstStyle/>
          <a:p>
            <a:r>
              <a:rPr lang="zh-CN" altLang="en-US" dirty="0"/>
              <a:t>互联网非结构化数据以惊人速度增长，</a:t>
            </a:r>
            <a:r>
              <a:rPr lang="en-US" altLang="zh-CN" dirty="0"/>
              <a:t>e.g.</a:t>
            </a:r>
            <a:r>
              <a:rPr lang="zh-CN" altLang="en-US" dirty="0"/>
              <a:t> 文档、图像、视频和普通文本等形式。传统数据库针对结构化数据建立，处理非结构化数据变得越来越困难。</a:t>
            </a:r>
            <a:endParaRPr lang="en-US" altLang="zh-CN" dirty="0"/>
          </a:p>
          <a:p>
            <a:r>
              <a:rPr lang="zh-CN" altLang="en-US" dirty="0"/>
              <a:t>仅通过关键词分析、数据分类不足以完全表示挖掘和学习复杂数据所蕴含知识，特别在 </a:t>
            </a:r>
            <a:r>
              <a:rPr lang="en-US" altLang="zh-CN" dirty="0"/>
              <a:t>AI</a:t>
            </a:r>
            <a:r>
              <a:rPr lang="zh-CN" altLang="en-US" dirty="0"/>
              <a:t> 一切皆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时代。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4396DF-6683-484B-B30E-E879F1FE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3"/>
          <a:stretch/>
        </p:blipFill>
        <p:spPr>
          <a:xfrm>
            <a:off x="2295371" y="3395804"/>
            <a:ext cx="7620000" cy="29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0869CB-6E4E-C84D-941F-EDB13553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与 </a:t>
            </a:r>
            <a:r>
              <a:rPr lang="en-US" altLang="zh-CN" dirty="0"/>
              <a:t>Vector</a:t>
            </a:r>
            <a:r>
              <a:rPr lang="zh-CN" altLang="en-US" dirty="0"/>
              <a:t> 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90DE29-0D3F-AD43-8678-4C8E2E6D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移动互联网 </a:t>
            </a:r>
            <a:r>
              <a:rPr lang="en-US" altLang="zh-CN" dirty="0"/>
              <a:t>JSON </a:t>
            </a:r>
            <a:r>
              <a:rPr lang="zh-CN" altLang="en-US" dirty="0"/>
              <a:t>支撑大规模灵活数据存储的通用格式，推动 </a:t>
            </a:r>
            <a:r>
              <a:rPr lang="en-US" altLang="zh-CN" dirty="0"/>
              <a:t>MongoDB </a:t>
            </a:r>
            <a:r>
              <a:rPr lang="zh-CN" altLang="en-US" dirty="0"/>
              <a:t>流行；</a:t>
            </a:r>
            <a:endParaRPr lang="en-US" altLang="zh-CN" dirty="0"/>
          </a:p>
          <a:p>
            <a:r>
              <a:rPr lang="en-US" altLang="zh-CN" dirty="0"/>
              <a:t>AI </a:t>
            </a:r>
            <a:r>
              <a:rPr lang="zh-CN" altLang="en-US" dirty="0"/>
              <a:t>时代向量 </a:t>
            </a:r>
            <a:r>
              <a:rPr lang="en-US" altLang="zh-CN" dirty="0"/>
              <a:t>Vector</a:t>
            </a:r>
            <a:r>
              <a:rPr lang="zh-CN" altLang="en-US" dirty="0"/>
              <a:t> 作为神经网络基本数据结构，</a:t>
            </a:r>
            <a:r>
              <a:rPr lang="en-US" altLang="zh-CN" dirty="0"/>
              <a:t>Vector</a:t>
            </a:r>
            <a:r>
              <a:rPr lang="zh-CN" altLang="en-US" dirty="0"/>
              <a:t> 也是大模型理解世界数据形式。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3AD918-512A-414B-A2C4-9DE09499D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6" r="49764"/>
          <a:stretch/>
        </p:blipFill>
        <p:spPr>
          <a:xfrm>
            <a:off x="2196662" y="2792060"/>
            <a:ext cx="3005958" cy="3531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EE55C-DAA7-B14B-BB9A-7C9DE074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5" r="8686"/>
          <a:stretch/>
        </p:blipFill>
        <p:spPr>
          <a:xfrm>
            <a:off x="6369270" y="2792060"/>
            <a:ext cx="3005958" cy="35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01465-72B4-CD4C-BD46-77B0DCE5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神经网络的基本组成回顾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55" name="PlaceHolder 2"/>
          <p:cNvSpPr>
            <a:spLocks noGrp="1"/>
          </p:cNvSpPr>
          <p:nvPr>
            <p:ph sz="half" idx="1"/>
          </p:nvPr>
        </p:nvSpPr>
        <p:spPr>
          <a:xfrm>
            <a:off x="623635" y="2256306"/>
            <a:ext cx="10963473" cy="40987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None/>
            </a:pP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基本数据结构：</a:t>
            </a:r>
            <a:r>
              <a:rPr 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Tensor </a:t>
            </a: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张量</a:t>
            </a:r>
            <a:endParaRPr lang="en-US" sz="1800" b="1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形状： 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[2, 3, 4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,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 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5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]</a:t>
            </a: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元素类型：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int, float, string, etc.</a:t>
            </a:r>
            <a:endParaRPr lang="en-US" sz="1800" b="0" spc="-1" dirty="0">
              <a:solidFill>
                <a:srgbClr val="384056"/>
              </a:solidFill>
              <a:latin typeface="+mj-ea"/>
              <a:ea typeface="+mj-ea"/>
            </a:endParaRPr>
          </a:p>
        </p:txBody>
      </p:sp>
      <p:graphicFrame>
        <p:nvGraphicFramePr>
          <p:cNvPr id="895" name="Table 82"/>
          <p:cNvGraphicFramePr/>
          <p:nvPr/>
        </p:nvGraphicFramePr>
        <p:xfrm>
          <a:off x="5666505" y="4183375"/>
          <a:ext cx="5335120" cy="164592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45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Add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Log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While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Sub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MatMul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Merge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Conv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BroadCast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Div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BatchNorm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Reduce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Relu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Loss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Map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Floor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Sigmoid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…..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" name="PlaceHolder 1">
            <a:extLst>
              <a:ext uri="{FF2B5EF4-FFF2-40B4-BE49-F238E27FC236}">
                <a16:creationId xmlns:a16="http://schemas.microsoft.com/office/drawing/2014/main" id="{62A63042-F365-AA44-870C-F349D6BC7DB9}"/>
              </a:ext>
            </a:extLst>
          </p:cNvPr>
          <p:cNvSpPr txBox="1">
            <a:spLocks/>
          </p:cNvSpPr>
          <p:nvPr/>
        </p:nvSpPr>
        <p:spPr>
          <a:xfrm>
            <a:off x="586661" y="126876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pPr algn="ctr"/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基于数据流图（</a:t>
            </a:r>
            <a:r>
              <a:rPr lang="en-US" sz="2400" kern="0" spc="-52" dirty="0">
                <a:solidFill>
                  <a:srgbClr val="384056"/>
                </a:solidFill>
                <a:latin typeface="Segoe UI Semibold"/>
              </a:rPr>
              <a:t>DAG</a:t>
            </a:r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）的计算框架</a:t>
            </a:r>
            <a:endParaRPr lang="en-US" sz="2400" b="0" kern="0" spc="-1" dirty="0">
              <a:solidFill>
                <a:srgbClr val="384056"/>
              </a:solidFill>
              <a:latin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E17F4-6987-624A-AFE9-01726864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926" y="2139871"/>
            <a:ext cx="2228812" cy="1692189"/>
          </a:xfrm>
          <a:prstGeom prst="rect">
            <a:avLst/>
          </a:prstGeom>
        </p:spPr>
      </p:pic>
      <p:sp>
        <p:nvSpPr>
          <p:cNvPr id="47" name="PlaceHolder 2">
            <a:extLst>
              <a:ext uri="{FF2B5EF4-FFF2-40B4-BE49-F238E27FC236}">
                <a16:creationId xmlns:a16="http://schemas.microsoft.com/office/drawing/2014/main" id="{9002A5EE-3307-FE45-80A6-7F4D8B314E2C}"/>
              </a:ext>
            </a:extLst>
          </p:cNvPr>
          <p:cNvSpPr txBox="1">
            <a:spLocks/>
          </p:cNvSpPr>
          <p:nvPr/>
        </p:nvSpPr>
        <p:spPr>
          <a:xfrm>
            <a:off x="705920" y="4189508"/>
            <a:ext cx="4456357" cy="16336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42639" indent="-34263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399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387" indent="-28553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19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3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FontTx/>
              <a:buNone/>
            </a:pP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基本运算单元：</a:t>
            </a:r>
            <a:r>
              <a:rPr 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Operator</a:t>
            </a: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 算子</a:t>
            </a:r>
            <a:endParaRPr lang="en-US" sz="1800" kern="0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由最基本的代数算子组成</a:t>
            </a:r>
            <a:endParaRPr lang="en-US" altLang="zh-CN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根据深度学习结构组成复杂算子</a:t>
            </a:r>
            <a:endParaRPr lang="en-US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N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个输入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，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M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个输出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A1616-35F6-D44F-8A78-C14B517B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97" y="2256307"/>
            <a:ext cx="2353412" cy="15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32776</TotalTime>
  <Words>2330</Words>
  <Application>Microsoft Macintosh PowerPoint</Application>
  <PresentationFormat>自定义</PresentationFormat>
  <Paragraphs>187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Microsoft YaHei</vt:lpstr>
      <vt:lpstr>Microsoft YaHei</vt:lpstr>
      <vt:lpstr>ACGN-MiaoGB-Flash</vt:lpstr>
      <vt:lpstr>Segoe UI</vt:lpstr>
      <vt:lpstr>Segoe UI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思考</vt:lpstr>
      <vt:lpstr>PowerPoint 演示文稿</vt:lpstr>
      <vt:lpstr>背景介绍 Background introduction</vt:lpstr>
      <vt:lpstr>AI 与 Vector 的关系</vt:lpstr>
      <vt:lpstr>神经网络的基本组成回顾 Review of AI</vt:lpstr>
      <vt:lpstr>思考</vt:lpstr>
      <vt:lpstr>PowerPoint 演示文稿</vt:lpstr>
      <vt:lpstr>什么是向量 What is Vector</vt:lpstr>
      <vt:lpstr>什么是向量 What is Vector</vt:lpstr>
      <vt:lpstr>向量类型 Vector type</vt:lpstr>
      <vt:lpstr>PowerPoint 演示文稿</vt:lpstr>
      <vt:lpstr>什么是 Embedding</vt:lpstr>
      <vt:lpstr>什么是 Vector Embedding</vt:lpstr>
      <vt:lpstr>Vector Embedding DEMO</vt:lpstr>
      <vt:lpstr>Vector Embedding DEMO</vt:lpstr>
      <vt:lpstr>向量高维表示</vt:lpstr>
      <vt:lpstr>向量高维表示</vt:lpstr>
      <vt:lpstr>PowerPoint 演示文稿</vt:lpstr>
      <vt:lpstr>PowerPoint 演示文稿</vt:lpstr>
      <vt:lpstr>向量是 AI 理解世界的通用数据形式</vt:lpstr>
      <vt:lpstr>多模态向量化是最终趋势</vt:lpstr>
      <vt:lpstr>思考与小结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9937</cp:revision>
  <cp:lastPrinted>2023-09-08T09:14:01Z</cp:lastPrinted>
  <dcterms:created xsi:type="dcterms:W3CDTF">2020-08-28T08:44:19Z</dcterms:created>
  <dcterms:modified xsi:type="dcterms:W3CDTF">2024-02-07T08:54:30Z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